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300" r:id="rId20"/>
    <p:sldId id="301" r:id="rId21"/>
    <p:sldId id="276" r:id="rId22"/>
    <p:sldId id="277" r:id="rId23"/>
    <p:sldId id="279" r:id="rId24"/>
    <p:sldId id="280" r:id="rId25"/>
    <p:sldId id="281" r:id="rId26"/>
    <p:sldId id="282" r:id="rId27"/>
    <p:sldId id="278" r:id="rId28"/>
    <p:sldId id="283" r:id="rId29"/>
    <p:sldId id="284" r:id="rId30"/>
    <p:sldId id="286" r:id="rId31"/>
    <p:sldId id="285" r:id="rId32"/>
    <p:sldId id="287" r:id="rId33"/>
    <p:sldId id="288" r:id="rId34"/>
    <p:sldId id="289" r:id="rId35"/>
    <p:sldId id="290" r:id="rId36"/>
    <p:sldId id="291" r:id="rId37"/>
    <p:sldId id="292" r:id="rId38"/>
    <p:sldId id="298" r:id="rId39"/>
    <p:sldId id="293" r:id="rId40"/>
    <p:sldId id="294" r:id="rId41"/>
    <p:sldId id="295" r:id="rId42"/>
    <p:sldId id="296" r:id="rId43"/>
    <p:sldId id="297" r:id="rId44"/>
    <p:sldId id="299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119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F232-98B3-9145-B536-822D9C496990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4231-FD61-1B49-8512-0956318EA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63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F232-98B3-9145-B536-822D9C496990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4231-FD61-1B49-8512-0956318EA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59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F232-98B3-9145-B536-822D9C496990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4231-FD61-1B49-8512-0956318EA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08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F232-98B3-9145-B536-822D9C496990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4231-FD61-1B49-8512-0956318EA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95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F232-98B3-9145-B536-822D9C496990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4231-FD61-1B49-8512-0956318EA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09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F232-98B3-9145-B536-822D9C496990}" type="datetimeFigureOut">
              <a:rPr lang="en-US" smtClean="0"/>
              <a:t>9/21/18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4231-FD61-1B49-8512-0956318EA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33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F232-98B3-9145-B536-822D9C496990}" type="datetimeFigureOut">
              <a:rPr lang="en-US" smtClean="0"/>
              <a:t>9/21/18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4231-FD61-1B49-8512-0956318EA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00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F232-98B3-9145-B536-822D9C496990}" type="datetimeFigureOut">
              <a:rPr lang="en-US" smtClean="0"/>
              <a:t>9/21/18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4231-FD61-1B49-8512-0956318EA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79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F232-98B3-9145-B536-822D9C496990}" type="datetimeFigureOut">
              <a:rPr lang="en-US" smtClean="0"/>
              <a:t>9/21/18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4231-FD61-1B49-8512-0956318EA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2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F232-98B3-9145-B536-822D9C496990}" type="datetimeFigureOut">
              <a:rPr lang="en-US" smtClean="0"/>
              <a:t>9/21/18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4231-FD61-1B49-8512-0956318EA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60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F232-98B3-9145-B536-822D9C496990}" type="datetimeFigureOut">
              <a:rPr lang="en-US" smtClean="0"/>
              <a:t>9/21/18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4231-FD61-1B49-8512-0956318EA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1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AF232-98B3-9145-B536-822D9C496990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54231-FD61-1B49-8512-0956318EA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3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2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3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4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7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8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9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Cryptocrystalline Variety of Quartz (SiO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baseline="30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Agates</a:t>
            </a:r>
          </a:p>
          <a:p>
            <a:r>
              <a:rPr lang="en-US" dirty="0" smtClean="0"/>
              <a:t>And </a:t>
            </a:r>
          </a:p>
          <a:p>
            <a:r>
              <a:rPr lang="en-US" dirty="0" smtClean="0"/>
              <a:t>Jaspers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608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Plume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 smtClean="0"/>
              <a:t>-Plumes look like feathers or small bushes</a:t>
            </a:r>
          </a:p>
          <a:p>
            <a:r>
              <a:rPr lang="en-US" sz="2400" dirty="0" smtClean="0"/>
              <a:t>- Bright colors are the most </a:t>
            </a:r>
            <a:r>
              <a:rPr lang="en-US" sz="2400" dirty="0" err="1" smtClean="0"/>
              <a:t>valved</a:t>
            </a:r>
            <a:r>
              <a:rPr lang="en-US" sz="2400" dirty="0" smtClean="0"/>
              <a:t> by collectors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b="1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73360" y="5756831"/>
            <a:ext cx="2299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Graveyard Point Agate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337186"/>
            <a:ext cx="5111750" cy="3724841"/>
          </a:xfrm>
        </p:spPr>
      </p:pic>
    </p:spTree>
    <p:extLst>
      <p:ext uri="{BB962C8B-B14F-4D97-AF65-F5344CB8AC3E}">
        <p14:creationId xmlns:p14="http://schemas.microsoft.com/office/powerpoint/2010/main" val="3854983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Sagenite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 smtClean="0"/>
              <a:t>-needle like inclusions radiating outward.</a:t>
            </a:r>
            <a:endParaRPr lang="en-US" sz="2400" dirty="0"/>
          </a:p>
          <a:p>
            <a:r>
              <a:rPr lang="en-US" sz="2400" dirty="0" smtClean="0"/>
              <a:t>-Usually of a single mineral.</a:t>
            </a:r>
            <a:endParaRPr lang="en-US" sz="2400" dirty="0"/>
          </a:p>
          <a:p>
            <a:r>
              <a:rPr lang="en-US" sz="2400" dirty="0" smtClean="0"/>
              <a:t>-Sometimes replaced or covered </a:t>
            </a:r>
            <a:r>
              <a:rPr lang="en-US" sz="2400" smtClean="0"/>
              <a:t>by further banding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b="1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22924" y="5065035"/>
            <a:ext cx="1908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Agua Nueva Agate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761927"/>
            <a:ext cx="5111750" cy="2875359"/>
          </a:xfrm>
        </p:spPr>
      </p:pic>
    </p:spTree>
    <p:extLst>
      <p:ext uri="{BB962C8B-B14F-4D97-AF65-F5344CB8AC3E}">
        <p14:creationId xmlns:p14="http://schemas.microsoft.com/office/powerpoint/2010/main" val="3854983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Tube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-More like a stalactite or stalagmite in a cave</a:t>
            </a:r>
            <a:endParaRPr lang="en-US" sz="2400" dirty="0"/>
          </a:p>
          <a:p>
            <a:r>
              <a:rPr lang="en-US" sz="2400" dirty="0" smtClean="0"/>
              <a:t>-can be coated by several layers of subsequent banding to form eyes when cross cut.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b="1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22924" y="5065035"/>
            <a:ext cx="1666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Fairburns</a:t>
            </a:r>
            <a:r>
              <a:rPr lang="en-US" dirty="0" smtClean="0"/>
              <a:t> Agate</a:t>
            </a:r>
            <a:endParaRPr lang="en-US" dirty="0"/>
          </a:p>
        </p:txBody>
      </p:sp>
      <p:pic>
        <p:nvPicPr>
          <p:cNvPr id="7" name="Content Placeholder 6" descr="tube agat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5" r="18805"/>
          <a:stretch>
            <a:fillRect/>
          </a:stretch>
        </p:blipFill>
        <p:spPr>
          <a:xfrm>
            <a:off x="3575050" y="273050"/>
            <a:ext cx="5111750" cy="5161317"/>
          </a:xfrm>
        </p:spPr>
      </p:pic>
      <p:sp>
        <p:nvSpPr>
          <p:cNvPr id="8" name="TextBox 7"/>
          <p:cNvSpPr txBox="1"/>
          <p:nvPr/>
        </p:nvSpPr>
        <p:spPr>
          <a:xfrm>
            <a:off x="4109470" y="5779836"/>
            <a:ext cx="4158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the Marco Campos-</a:t>
            </a:r>
            <a:r>
              <a:rPr lang="en-US" dirty="0" err="1"/>
              <a:t>Venuti</a:t>
            </a:r>
            <a:r>
              <a:rPr lang="en-US" dirty="0"/>
              <a:t> collection</a:t>
            </a:r>
          </a:p>
        </p:txBody>
      </p:sp>
    </p:spTree>
    <p:extLst>
      <p:ext uri="{BB962C8B-B14F-4D97-AF65-F5344CB8AC3E}">
        <p14:creationId xmlns:p14="http://schemas.microsoft.com/office/powerpoint/2010/main" val="3854983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Iris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 smtClean="0"/>
              <a:t>-Can Happen in any clear, banded agate.</a:t>
            </a:r>
            <a:endParaRPr lang="en-US" sz="2400" dirty="0"/>
          </a:p>
          <a:p>
            <a:r>
              <a:rPr lang="en-US" sz="2400" dirty="0" smtClean="0"/>
              <a:t>-Light refracts the rainbow.</a:t>
            </a:r>
            <a:endParaRPr lang="en-US" sz="2400" dirty="0"/>
          </a:p>
          <a:p>
            <a:r>
              <a:rPr lang="en-US" sz="2400" dirty="0" smtClean="0"/>
              <a:t>-Most notable in Montana Moss agates thinly sliced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b="1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22924" y="5065035"/>
            <a:ext cx="1666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Fairburns</a:t>
            </a:r>
            <a:r>
              <a:rPr lang="en-US" dirty="0" smtClean="0"/>
              <a:t> Agate</a:t>
            </a:r>
            <a:endParaRPr lang="en-US" dirty="0"/>
          </a:p>
        </p:txBody>
      </p:sp>
      <p:pic>
        <p:nvPicPr>
          <p:cNvPr id="7" name="Content Placeholder 6" descr="Iris agat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7" r="254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4983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Polyhedroid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 smtClean="0"/>
              <a:t>-Can combine other traits/types</a:t>
            </a:r>
            <a:endParaRPr lang="en-US" sz="2400" dirty="0"/>
          </a:p>
          <a:p>
            <a:r>
              <a:rPr lang="en-US" sz="2400" dirty="0" smtClean="0"/>
              <a:t>-Very Rare</a:t>
            </a:r>
            <a:endParaRPr lang="en-US" sz="2400" dirty="0"/>
          </a:p>
          <a:p>
            <a:r>
              <a:rPr lang="en-US" sz="2400" dirty="0" smtClean="0"/>
              <a:t>-Formed between huge crystals of other minerals that </a:t>
            </a:r>
            <a:r>
              <a:rPr lang="en-US" sz="2400" dirty="0" err="1" smtClean="0"/>
              <a:t>disolved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b="1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22924" y="5065035"/>
            <a:ext cx="1666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Fairburns</a:t>
            </a:r>
            <a:r>
              <a:rPr lang="en-US" dirty="0" smtClean="0"/>
              <a:t> Agate</a:t>
            </a:r>
            <a:endParaRPr lang="en-US" dirty="0"/>
          </a:p>
        </p:txBody>
      </p:sp>
      <p:pic>
        <p:nvPicPr>
          <p:cNvPr id="7" name="Content Placeholder 6" descr="polyhedroid-agat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r="172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4983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Shadow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-Light bounces between banding lines and returns slightly delayed.</a:t>
            </a:r>
            <a:endParaRPr lang="en-US" sz="2400" dirty="0"/>
          </a:p>
          <a:p>
            <a:r>
              <a:rPr lang="en-US" sz="2400" dirty="0" smtClean="0"/>
              <a:t>-Creates a shadow line that travels around bands as rock is moved</a:t>
            </a:r>
          </a:p>
          <a:p>
            <a:r>
              <a:rPr lang="en-US" sz="2400" dirty="0" smtClean="0"/>
              <a:t>-Found in </a:t>
            </a:r>
            <a:r>
              <a:rPr lang="en-US" sz="2400" dirty="0" err="1" smtClean="0"/>
              <a:t>Botswanna</a:t>
            </a:r>
            <a:r>
              <a:rPr lang="en-US" sz="2400" dirty="0" smtClean="0"/>
              <a:t> agates and </a:t>
            </a:r>
            <a:r>
              <a:rPr lang="en-US" sz="2400" dirty="0"/>
              <a:t>M</a:t>
            </a:r>
            <a:r>
              <a:rPr lang="en-US" sz="2400" dirty="0" smtClean="0"/>
              <a:t>exican </a:t>
            </a:r>
            <a:r>
              <a:rPr lang="en-US" sz="2400" dirty="0"/>
              <a:t>C</a:t>
            </a:r>
            <a:r>
              <a:rPr lang="en-US" sz="2400" dirty="0" smtClean="0"/>
              <a:t>oconuts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b="1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22924" y="5065035"/>
            <a:ext cx="1666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Fairburns</a:t>
            </a:r>
            <a:r>
              <a:rPr lang="en-US" dirty="0" smtClean="0"/>
              <a:t> Agate</a:t>
            </a:r>
            <a:endParaRPr lang="en-US" dirty="0"/>
          </a:p>
        </p:txBody>
      </p:sp>
      <p:pic>
        <p:nvPicPr>
          <p:cNvPr id="5" name="Content Placeholder 4" descr="Shadow agat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r="172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28627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D</a:t>
            </a:r>
            <a:r>
              <a:rPr lang="en-US" sz="2800" dirty="0" smtClean="0"/>
              <a:t>endritic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-Often manganese inclusions that travels along banded layer separation. </a:t>
            </a:r>
            <a:endParaRPr lang="en-US" sz="2400" dirty="0"/>
          </a:p>
          <a:p>
            <a:r>
              <a:rPr lang="en-US" sz="2400" dirty="0" smtClean="0"/>
              <a:t>-Separation heals trapping dendrites</a:t>
            </a:r>
            <a:endParaRPr lang="en-US" sz="2400" dirty="0"/>
          </a:p>
          <a:p>
            <a:r>
              <a:rPr lang="en-US" sz="2400" dirty="0" smtClean="0"/>
              <a:t>-Small thin tree like inclusions rarely any color other than black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b="1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22924" y="5065035"/>
            <a:ext cx="1666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Fairburns</a:t>
            </a:r>
            <a:r>
              <a:rPr lang="en-US" dirty="0" smtClean="0"/>
              <a:t> Agate</a:t>
            </a:r>
            <a:endParaRPr lang="en-US" dirty="0"/>
          </a:p>
        </p:txBody>
      </p:sp>
      <p:pic>
        <p:nvPicPr>
          <p:cNvPr id="5" name="Content Placeholder 4" descr="Dendritic Agat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" r="65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28627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Eye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 smtClean="0"/>
              <a:t>-Banding forms around tubes or other inclusions</a:t>
            </a:r>
            <a:endParaRPr lang="en-US" sz="2400" dirty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b="1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22924" y="5065035"/>
            <a:ext cx="1666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Fairburns</a:t>
            </a:r>
            <a:r>
              <a:rPr lang="en-US" dirty="0" smtClean="0"/>
              <a:t> Agate</a:t>
            </a:r>
            <a:endParaRPr lang="en-US" dirty="0"/>
          </a:p>
        </p:txBody>
      </p:sp>
      <p:pic>
        <p:nvPicPr>
          <p:cNvPr id="5" name="Content Placeholder 4" descr="laguna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1" r="158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28627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Pseudomorph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-Moss, banding or plumes form around a previous mineral impurity. </a:t>
            </a:r>
            <a:endParaRPr lang="en-US" sz="2400" dirty="0"/>
          </a:p>
          <a:p>
            <a:r>
              <a:rPr lang="en-US" sz="2400" dirty="0" smtClean="0"/>
              <a:t>-Original impurity is indistinguishable or completely replaced</a:t>
            </a:r>
            <a:endParaRPr lang="en-US" sz="2400" dirty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b="1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22924" y="5065035"/>
            <a:ext cx="1666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Fairburns</a:t>
            </a:r>
            <a:r>
              <a:rPr lang="en-US" dirty="0" smtClean="0"/>
              <a:t> Agate</a:t>
            </a:r>
            <a:endParaRPr lang="en-US" dirty="0"/>
          </a:p>
        </p:txBody>
      </p:sp>
      <p:pic>
        <p:nvPicPr>
          <p:cNvPr id="5" name="Content Placeholder 4" descr="pink psudo done 136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1" r="253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28627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Water Level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 smtClean="0"/>
              <a:t>-Seen in many Brazilian Agates and </a:t>
            </a:r>
            <a:r>
              <a:rPr lang="en-US" sz="2400" dirty="0" err="1" smtClean="0"/>
              <a:t>thundereggs</a:t>
            </a:r>
            <a:endParaRPr lang="en-US" sz="2400" dirty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b="1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22924" y="5065035"/>
            <a:ext cx="1666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Fairburns</a:t>
            </a:r>
            <a:r>
              <a:rPr lang="en-US" dirty="0" smtClean="0"/>
              <a:t> Agate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380627"/>
            <a:ext cx="5111750" cy="5637959"/>
          </a:xfrm>
        </p:spPr>
      </p:pic>
    </p:spTree>
    <p:extLst>
      <p:ext uri="{BB962C8B-B14F-4D97-AF65-F5344CB8AC3E}">
        <p14:creationId xmlns:p14="http://schemas.microsoft.com/office/powerpoint/2010/main" val="175024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Quartz </a:t>
            </a:r>
            <a:r>
              <a:rPr lang="en-US" dirty="0" smtClean="0"/>
              <a:t>SiO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SiO</a:t>
            </a:r>
            <a:r>
              <a:rPr lang="en-US" baseline="30000" dirty="0" smtClean="0"/>
              <a:t>2</a:t>
            </a:r>
            <a:r>
              <a:rPr lang="en-US" dirty="0" smtClean="0"/>
              <a:t> - Silicon Dioxide</a:t>
            </a:r>
            <a:endParaRPr lang="en-US" baseline="30000" dirty="0" smtClean="0"/>
          </a:p>
          <a:p>
            <a:r>
              <a:rPr lang="en-US" dirty="0" smtClean="0"/>
              <a:t>Quartz </a:t>
            </a:r>
            <a:endParaRPr lang="en-US" baseline="30000" dirty="0" smtClean="0"/>
          </a:p>
          <a:p>
            <a:r>
              <a:rPr lang="en-US" dirty="0" smtClean="0"/>
              <a:t>Cryptocrystalline</a:t>
            </a:r>
          </a:p>
          <a:p>
            <a:r>
              <a:rPr lang="en-US" dirty="0" smtClean="0"/>
              <a:t>Microcrystalline</a:t>
            </a:r>
          </a:p>
          <a:p>
            <a:r>
              <a:rPr lang="en-US" dirty="0" smtClean="0"/>
              <a:t>Macro crystalline</a:t>
            </a:r>
          </a:p>
          <a:p>
            <a:r>
              <a:rPr lang="en-US" dirty="0" smtClean="0"/>
              <a:t>Chalcedony pronounced (</a:t>
            </a:r>
            <a:r>
              <a:rPr lang="en-US" dirty="0" err="1"/>
              <a:t>k</a:t>
            </a:r>
            <a:r>
              <a:rPr lang="en-US" dirty="0" err="1" smtClean="0"/>
              <a:t>al</a:t>
            </a:r>
            <a:r>
              <a:rPr lang="en-US" dirty="0" smtClean="0"/>
              <a:t>-SED-uh-</a:t>
            </a:r>
            <a:r>
              <a:rPr lang="en-US" dirty="0" err="1" smtClean="0"/>
              <a:t>ni</a:t>
            </a:r>
            <a:r>
              <a:rPr lang="en-US" dirty="0" smtClean="0"/>
              <a:t>)</a:t>
            </a:r>
          </a:p>
          <a:p>
            <a:r>
              <a:rPr lang="en-US" dirty="0" smtClean="0"/>
              <a:t>Quartz makes up more than 10% of the earth’s crust</a:t>
            </a:r>
            <a:endParaRPr lang="en-US" baseline="300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Quartz is SiO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Chalcedony is Quartz</a:t>
            </a:r>
          </a:p>
          <a:p>
            <a:r>
              <a:rPr lang="en-US" dirty="0" smtClean="0"/>
              <a:t>A</a:t>
            </a:r>
            <a:r>
              <a:rPr lang="en-US" dirty="0" smtClean="0"/>
              <a:t>gates and Jasper are both Chalcedony </a:t>
            </a:r>
            <a:r>
              <a:rPr lang="en-US" sz="1800" dirty="0" smtClean="0"/>
              <a:t>(Cryptocrystalline)</a:t>
            </a:r>
          </a:p>
          <a:p>
            <a:r>
              <a:rPr lang="en-US" dirty="0" smtClean="0"/>
              <a:t>Amethyst, Citrine, Smokey are Quartz </a:t>
            </a:r>
            <a:r>
              <a:rPr lang="en-US" sz="2000" dirty="0" smtClean="0"/>
              <a:t>(Macro crystalline)</a:t>
            </a:r>
          </a:p>
          <a:p>
            <a:r>
              <a:rPr lang="en-US" dirty="0" err="1" smtClean="0"/>
              <a:t>Mohs</a:t>
            </a:r>
            <a:r>
              <a:rPr lang="en-US" dirty="0" smtClean="0"/>
              <a:t> Hardness 6-7</a:t>
            </a:r>
          </a:p>
          <a:p>
            <a:r>
              <a:rPr lang="en-US" dirty="0" smtClean="0"/>
              <a:t>So what is the difference?</a:t>
            </a:r>
          </a:p>
        </p:txBody>
      </p:sp>
    </p:spTree>
    <p:extLst>
      <p:ext uri="{BB962C8B-B14F-4D97-AF65-F5344CB8AC3E}">
        <p14:creationId xmlns:p14="http://schemas.microsoft.com/office/powerpoint/2010/main" val="3097038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Fire</a:t>
            </a:r>
            <a:br>
              <a:rPr lang="en-US" sz="2800" dirty="0" smtClean="0"/>
            </a:b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 smtClean="0"/>
              <a:t>-Iron Oxide showing iridescence between layers of banding</a:t>
            </a:r>
          </a:p>
          <a:p>
            <a:r>
              <a:rPr lang="en-US" sz="2400" dirty="0" smtClean="0"/>
              <a:t>Slaughter Mountain and Deer Creek produced some of the finest. </a:t>
            </a:r>
            <a:endParaRPr lang="en-US" sz="2400" dirty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b="1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22924" y="5065035"/>
            <a:ext cx="1136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Fire Agate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478651"/>
            <a:ext cx="5111750" cy="3441911"/>
          </a:xfrm>
        </p:spPr>
      </p:pic>
    </p:spTree>
    <p:extLst>
      <p:ext uri="{BB962C8B-B14F-4D97-AF65-F5344CB8AC3E}">
        <p14:creationId xmlns:p14="http://schemas.microsoft.com/office/powerpoint/2010/main" val="403850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Combinations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-Name the same by the most striking or predominate characteristic. </a:t>
            </a:r>
            <a:endParaRPr lang="en-US" sz="2400" dirty="0"/>
          </a:p>
          <a:p>
            <a:r>
              <a:rPr lang="en-US" sz="2400" dirty="0" smtClean="0"/>
              <a:t>-The combinations are endless.</a:t>
            </a:r>
            <a:endParaRPr lang="en-US" sz="2400" dirty="0"/>
          </a:p>
          <a:p>
            <a:r>
              <a:rPr lang="en-US" sz="2400" dirty="0" smtClean="0"/>
              <a:t>-</a:t>
            </a:r>
            <a:r>
              <a:rPr lang="en-US" sz="2400" dirty="0"/>
              <a:t>U</a:t>
            </a:r>
            <a:r>
              <a:rPr lang="en-US" sz="2400" dirty="0" smtClean="0"/>
              <a:t>nusual combinations command high prices with collectors.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b="1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22924" y="5065035"/>
            <a:ext cx="1666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Fairburns</a:t>
            </a:r>
            <a:r>
              <a:rPr lang="en-US" dirty="0" smtClean="0"/>
              <a:t> Agate</a:t>
            </a:r>
            <a:endParaRPr lang="en-US" dirty="0"/>
          </a:p>
        </p:txBody>
      </p:sp>
      <p:pic>
        <p:nvPicPr>
          <p:cNvPr id="5" name="Content Placeholder 4" descr="BouHamzaAgat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4" r="19644"/>
          <a:stretch>
            <a:fillRect/>
          </a:stretch>
        </p:blipFill>
        <p:spPr>
          <a:xfrm>
            <a:off x="3575050" y="273050"/>
            <a:ext cx="5111750" cy="5161317"/>
          </a:xfrm>
        </p:spPr>
      </p:pic>
      <p:sp>
        <p:nvSpPr>
          <p:cNvPr id="7" name="TextBox 6"/>
          <p:cNvSpPr txBox="1"/>
          <p:nvPr/>
        </p:nvSpPr>
        <p:spPr>
          <a:xfrm>
            <a:off x="6883706" y="5988574"/>
            <a:ext cx="1715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Bouhamza Black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167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 Pictures</a:t>
            </a:r>
            <a:endParaRPr lang="en-US" dirty="0"/>
          </a:p>
        </p:txBody>
      </p:sp>
      <p:pic>
        <p:nvPicPr>
          <p:cNvPr id="4" name="Content Placeholder 3" descr="DinoBone0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457200" y="1600200"/>
            <a:ext cx="8229600" cy="3912175"/>
          </a:xfrm>
        </p:spPr>
      </p:pic>
      <p:sp>
        <p:nvSpPr>
          <p:cNvPr id="5" name="TextBox 4"/>
          <p:cNvSpPr txBox="1"/>
          <p:nvPr/>
        </p:nvSpPr>
        <p:spPr>
          <a:xfrm>
            <a:off x="5094231" y="5858702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Dino Bone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838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Malawi Agate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88" y="656666"/>
            <a:ext cx="5486400" cy="402701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Africa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26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Indian Black Skin Agate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499" y="612775"/>
            <a:ext cx="3457977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India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26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Lake Superior Agate</a:t>
            </a:r>
            <a:endParaRPr lang="en-US" dirty="0"/>
          </a:p>
        </p:txBody>
      </p:sp>
      <p:pic>
        <p:nvPicPr>
          <p:cNvPr id="5" name="Picture Placeholder 4" descr="eye agate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3" r="2766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Michigan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265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Lake Superior Agate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75" y="612775"/>
            <a:ext cx="4588625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Michigan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26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Agua Nueva Agate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88" y="612775"/>
            <a:ext cx="5486400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Mexico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060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Agua Nueva Agate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88" y="612775"/>
            <a:ext cx="5486400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Mexico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1628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Condor Agate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88" y="769137"/>
            <a:ext cx="5486400" cy="38020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Patagonia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162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difference/similarities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b="1" dirty="0" smtClean="0"/>
              <a:t>AGATE</a:t>
            </a:r>
            <a:r>
              <a:rPr lang="en-US" sz="3200" dirty="0" smtClean="0"/>
              <a:t> </a:t>
            </a:r>
            <a:r>
              <a:rPr lang="mr-IN" dirty="0" smtClean="0"/>
              <a:t>–</a:t>
            </a:r>
            <a:endParaRPr lang="en-US" dirty="0" smtClean="0"/>
          </a:p>
          <a:p>
            <a:r>
              <a:rPr lang="en-US" dirty="0" smtClean="0"/>
              <a:t>SiO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Cryptocrystalline</a:t>
            </a:r>
          </a:p>
          <a:p>
            <a:r>
              <a:rPr lang="en-US" dirty="0" smtClean="0"/>
              <a:t>Quartz</a:t>
            </a:r>
          </a:p>
          <a:p>
            <a:r>
              <a:rPr lang="en-US" dirty="0" smtClean="0"/>
              <a:t>Chalcedony</a:t>
            </a:r>
          </a:p>
          <a:p>
            <a:r>
              <a:rPr lang="en-US" dirty="0" smtClean="0"/>
              <a:t>Impurities</a:t>
            </a:r>
          </a:p>
          <a:p>
            <a:r>
              <a:rPr lang="en-US" dirty="0" smtClean="0"/>
              <a:t>Light passes through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200" b="1" dirty="0" smtClean="0"/>
              <a:t>JASPER</a:t>
            </a:r>
            <a:r>
              <a:rPr lang="en-US" sz="3200" dirty="0" smtClean="0"/>
              <a:t> </a:t>
            </a:r>
            <a:r>
              <a:rPr lang="en-US" dirty="0" smtClean="0"/>
              <a:t>-</a:t>
            </a:r>
          </a:p>
          <a:p>
            <a:r>
              <a:rPr lang="en-US" dirty="0" smtClean="0"/>
              <a:t>SiO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Cryptocrystalline</a:t>
            </a:r>
          </a:p>
          <a:p>
            <a:r>
              <a:rPr lang="en-US" dirty="0" smtClean="0"/>
              <a:t>Quartz</a:t>
            </a:r>
          </a:p>
          <a:p>
            <a:r>
              <a:rPr lang="en-US" dirty="0" smtClean="0"/>
              <a:t>Chalcedony</a:t>
            </a:r>
          </a:p>
          <a:p>
            <a:r>
              <a:rPr lang="en-US" dirty="0" smtClean="0"/>
              <a:t>Impurities</a:t>
            </a:r>
          </a:p>
          <a:p>
            <a:r>
              <a:rPr lang="en-US" b="1" dirty="0" smtClean="0"/>
              <a:t>No</a:t>
            </a:r>
            <a:r>
              <a:rPr lang="en-US" dirty="0" smtClean="0"/>
              <a:t> light passes through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070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Condor Agate note the valve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403" y="612775"/>
            <a:ext cx="4668169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Patagonia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1628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Malawi Agate note the valve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29" y="612775"/>
            <a:ext cx="5328517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Africa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1628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Condor Agate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88" y="612775"/>
            <a:ext cx="5486400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Patagonia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1628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Coyamito</a:t>
            </a:r>
            <a:r>
              <a:rPr lang="en-US" dirty="0" smtClean="0"/>
              <a:t> Agate Pseudomorph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153" y="612775"/>
            <a:ext cx="2798669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Mexico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012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Coyamito</a:t>
            </a:r>
            <a:r>
              <a:rPr lang="en-US" dirty="0" smtClean="0"/>
              <a:t> Agate note the valve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88" y="1127125"/>
            <a:ext cx="5486400" cy="30861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Patagonia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0121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Geyser pipe Agate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83" y="612775"/>
            <a:ext cx="4638609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Burro Creek Arizona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0121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Laguna Lace Agate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88" y="1127125"/>
            <a:ext cx="5486400" cy="30861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Mexico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0121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Moctezuma</a:t>
            </a:r>
            <a:r>
              <a:rPr lang="en-US" dirty="0" smtClean="0"/>
              <a:t> Agate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88" y="1127125"/>
            <a:ext cx="5486400" cy="30861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Mexico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0121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Moctezuma</a:t>
            </a:r>
            <a:r>
              <a:rPr lang="en-US" dirty="0" smtClean="0"/>
              <a:t> Agate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262" y="1127125"/>
            <a:ext cx="3673476" cy="367347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Mexico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9562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Moroccan Agate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88" y="1127125"/>
            <a:ext cx="5486400" cy="30861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Morocco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956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err="1" smtClean="0"/>
              <a:t>Jaspagate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5" name="Content Placeholder 4" descr="1450-Lavic_Siding_Slab_0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r="1725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 smtClean="0"/>
              <a:t>When it meets all the other tests for agate or jasper but you can see through some spots but not others.  </a:t>
            </a:r>
            <a:r>
              <a:rPr lang="en-US" sz="2400" b="1" dirty="0" err="1" smtClean="0"/>
              <a:t>JaspAgate</a:t>
            </a:r>
            <a:endParaRPr lang="en-US" sz="2400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832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Bouhamza Black Agate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385" y="1127124"/>
            <a:ext cx="3563231" cy="382246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Morocco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9562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Montana Moss Agate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040" y="1127125"/>
            <a:ext cx="2821828" cy="382806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Yellow Stone River Montana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9562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Teepee Agate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364" y="1127124"/>
            <a:ext cx="4361273" cy="36734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Teepee Canyon South Dakota, Limestone agate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9562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Priday</a:t>
            </a:r>
            <a:r>
              <a:rPr lang="en-US" dirty="0" smtClean="0"/>
              <a:t> Plume Agate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445" y="1127125"/>
            <a:ext cx="5453110" cy="380803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Richardson Ranch Oregon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9562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Bibliography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Pat McMahan website </a:t>
            </a:r>
            <a:r>
              <a:rPr lang="en-US" dirty="0" err="1" smtClean="0"/>
              <a:t>Agateswithinclusions.com</a:t>
            </a:r>
            <a:r>
              <a:rPr lang="en-US" dirty="0" smtClean="0"/>
              <a:t>  (has the best table side book for sale on Amazon)</a:t>
            </a:r>
          </a:p>
          <a:p>
            <a:r>
              <a:rPr lang="en-US" dirty="0" smtClean="0"/>
              <a:t>Unknown Internet Pictures</a:t>
            </a:r>
          </a:p>
          <a:p>
            <a:r>
              <a:rPr lang="en-US" dirty="0" smtClean="0"/>
              <a:t>Personal collection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119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Agate - Types of inclusions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Banded </a:t>
            </a:r>
          </a:p>
          <a:p>
            <a:r>
              <a:rPr lang="en-US" dirty="0" smtClean="0"/>
              <a:t>Fortification</a:t>
            </a:r>
          </a:p>
          <a:p>
            <a:r>
              <a:rPr lang="en-US" dirty="0" smtClean="0"/>
              <a:t>Moss</a:t>
            </a:r>
          </a:p>
          <a:p>
            <a:r>
              <a:rPr lang="en-US" dirty="0" smtClean="0"/>
              <a:t>Filament</a:t>
            </a:r>
          </a:p>
          <a:p>
            <a:r>
              <a:rPr lang="en-US" dirty="0" smtClean="0"/>
              <a:t>Plume</a:t>
            </a:r>
          </a:p>
          <a:p>
            <a:r>
              <a:rPr lang="en-US" dirty="0" smtClean="0"/>
              <a:t>Sagenite</a:t>
            </a:r>
          </a:p>
          <a:p>
            <a:r>
              <a:rPr lang="en-US" dirty="0" smtClean="0"/>
              <a:t>Tube</a:t>
            </a:r>
          </a:p>
          <a:p>
            <a:r>
              <a:rPr lang="en-US" dirty="0" smtClean="0"/>
              <a:t>Iris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Polyhedroid</a:t>
            </a:r>
          </a:p>
          <a:p>
            <a:r>
              <a:rPr lang="en-US" dirty="0" smtClean="0"/>
              <a:t>Shadow</a:t>
            </a:r>
          </a:p>
          <a:p>
            <a:r>
              <a:rPr lang="en-US" dirty="0" smtClean="0"/>
              <a:t>Dendritic</a:t>
            </a:r>
          </a:p>
          <a:p>
            <a:r>
              <a:rPr lang="en-US" dirty="0" smtClean="0"/>
              <a:t>Eye</a:t>
            </a:r>
          </a:p>
          <a:p>
            <a:r>
              <a:rPr lang="en-US" dirty="0" smtClean="0"/>
              <a:t>Pseudomorph</a:t>
            </a:r>
          </a:p>
          <a:p>
            <a:r>
              <a:rPr lang="en-US" dirty="0" smtClean="0"/>
              <a:t>Water Level</a:t>
            </a:r>
          </a:p>
          <a:p>
            <a:r>
              <a:rPr lang="en-US" dirty="0" smtClean="0"/>
              <a:t>Fire</a:t>
            </a:r>
          </a:p>
          <a:p>
            <a:r>
              <a:rPr lang="en-US" dirty="0" smtClean="0"/>
              <a:t>Combinations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104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Banded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761927"/>
            <a:ext cx="5111750" cy="287535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 smtClean="0"/>
              <a:t>-Impurities coalesce in bands of alternating colors.</a:t>
            </a:r>
            <a:endParaRPr lang="en-US" sz="2400" dirty="0"/>
          </a:p>
          <a:p>
            <a:r>
              <a:rPr lang="en-US" sz="2400" dirty="0" smtClean="0"/>
              <a:t>-Impurities can effect hardness slightly.</a:t>
            </a:r>
            <a:endParaRPr lang="en-US" sz="2400" dirty="0"/>
          </a:p>
          <a:p>
            <a:r>
              <a:rPr lang="en-US" sz="2400" dirty="0" smtClean="0"/>
              <a:t>-Highly contrasting colors command higher prices.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395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Fortification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708679"/>
            <a:ext cx="5111750" cy="298185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 smtClean="0"/>
              <a:t>-Impurities coalesce in bands of alternating colors.</a:t>
            </a:r>
            <a:endParaRPr lang="en-US" sz="2400" dirty="0"/>
          </a:p>
          <a:p>
            <a:r>
              <a:rPr lang="en-US" sz="2400" dirty="0" smtClean="0"/>
              <a:t>-Impurities can effect hardness slightly.</a:t>
            </a:r>
            <a:endParaRPr lang="en-US" sz="2400" dirty="0"/>
          </a:p>
          <a:p>
            <a:r>
              <a:rPr lang="en-US" sz="2400" dirty="0" smtClean="0"/>
              <a:t>-Highly contrasting colors command higher prices.</a:t>
            </a:r>
          </a:p>
          <a:p>
            <a:r>
              <a:rPr lang="en-US" sz="2400" dirty="0" smtClean="0"/>
              <a:t>-Tight or sharp turns like the ramparts of a fort or castle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b="1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22924" y="5065035"/>
            <a:ext cx="1717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Fairburn's Agate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04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Moss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 smtClean="0"/>
              <a:t>- Looks like moss or algae</a:t>
            </a:r>
          </a:p>
          <a:p>
            <a:r>
              <a:rPr lang="en-US" sz="2400" dirty="0" smtClean="0"/>
              <a:t>- Can be any color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b="1" dirty="0" smtClean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768317"/>
            <a:ext cx="5111750" cy="2862580"/>
          </a:xfrm>
        </p:spPr>
      </p:pic>
      <p:sp>
        <p:nvSpPr>
          <p:cNvPr id="8" name="TextBox 7"/>
          <p:cNvSpPr txBox="1"/>
          <p:nvPr/>
        </p:nvSpPr>
        <p:spPr>
          <a:xfrm>
            <a:off x="6277593" y="5598956"/>
            <a:ext cx="208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Horse Canyon Agate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983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Filament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 smtClean="0"/>
              <a:t>-Single threads or very light looking moss.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b="1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22924" y="5065035"/>
            <a:ext cx="1666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Fairburns</a:t>
            </a:r>
            <a:r>
              <a:rPr lang="en-US" dirty="0" smtClean="0"/>
              <a:t> Agate</a:t>
            </a:r>
            <a:endParaRPr lang="en-US" dirty="0"/>
          </a:p>
        </p:txBody>
      </p:sp>
      <p:pic>
        <p:nvPicPr>
          <p:cNvPr id="7" name="Content Placeholder 6" descr="john-day-river-filament-moss-agate-piece-42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r="172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4983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670</Words>
  <Application>Microsoft Macintosh PowerPoint</Application>
  <PresentationFormat>On-screen Show (4:3)</PresentationFormat>
  <Paragraphs>233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Cryptocrystalline Variety of Quartz (SiO2)</vt:lpstr>
      <vt:lpstr>Quartz SiO2 </vt:lpstr>
      <vt:lpstr>The difference/similarities</vt:lpstr>
      <vt:lpstr>Jaspagate </vt:lpstr>
      <vt:lpstr>Agate - Types of inclusions</vt:lpstr>
      <vt:lpstr>Banded </vt:lpstr>
      <vt:lpstr>Fortification </vt:lpstr>
      <vt:lpstr>Moss </vt:lpstr>
      <vt:lpstr>Filament </vt:lpstr>
      <vt:lpstr>Plume </vt:lpstr>
      <vt:lpstr>Sagenite </vt:lpstr>
      <vt:lpstr>Tube </vt:lpstr>
      <vt:lpstr>Iris </vt:lpstr>
      <vt:lpstr>Polyhedroid </vt:lpstr>
      <vt:lpstr>Shadow </vt:lpstr>
      <vt:lpstr>Dendritic </vt:lpstr>
      <vt:lpstr>Eye </vt:lpstr>
      <vt:lpstr>Pseudomorph </vt:lpstr>
      <vt:lpstr>Water Level </vt:lpstr>
      <vt:lpstr>Fire  </vt:lpstr>
      <vt:lpstr>Combinations </vt:lpstr>
      <vt:lpstr>Just Pictures</vt:lpstr>
      <vt:lpstr>Malawi Agate</vt:lpstr>
      <vt:lpstr>Indian Black Skin Agate</vt:lpstr>
      <vt:lpstr>Lake Superior Agate</vt:lpstr>
      <vt:lpstr>Lake Superior Agate</vt:lpstr>
      <vt:lpstr>Agua Nueva Agate</vt:lpstr>
      <vt:lpstr>Agua Nueva Agate</vt:lpstr>
      <vt:lpstr>Condor Agate</vt:lpstr>
      <vt:lpstr>Condor Agate note the valve</vt:lpstr>
      <vt:lpstr>Malawi Agate note the valve</vt:lpstr>
      <vt:lpstr>Condor Agate</vt:lpstr>
      <vt:lpstr>Coyamito Agate Pseudomorph</vt:lpstr>
      <vt:lpstr>Coyamito Agate note the valve</vt:lpstr>
      <vt:lpstr>Geyser pipe Agate</vt:lpstr>
      <vt:lpstr>Laguna Lace Agate</vt:lpstr>
      <vt:lpstr>Moctezuma Agate</vt:lpstr>
      <vt:lpstr>Moctezuma Agate</vt:lpstr>
      <vt:lpstr>Moroccan Agate</vt:lpstr>
      <vt:lpstr>Bouhamza Black Agate</vt:lpstr>
      <vt:lpstr>Montana Moss Agate</vt:lpstr>
      <vt:lpstr>Teepee Agate</vt:lpstr>
      <vt:lpstr>Priday Plume Agate</vt:lpstr>
      <vt:lpstr>Bibliography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Cryptocrystalline Variety of Quartz (SiO2)</dc:title>
  <dc:creator>Sky Paxton</dc:creator>
  <cp:lastModifiedBy>Sky Paxton</cp:lastModifiedBy>
  <cp:revision>21</cp:revision>
  <dcterms:created xsi:type="dcterms:W3CDTF">2018-09-21T21:02:13Z</dcterms:created>
  <dcterms:modified xsi:type="dcterms:W3CDTF">2018-09-22T00:15:14Z</dcterms:modified>
</cp:coreProperties>
</file>